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92" r:id="rId6"/>
    <p:sldId id="297" r:id="rId7"/>
    <p:sldId id="293" r:id="rId8"/>
    <p:sldId id="299" r:id="rId9"/>
    <p:sldId id="283" r:id="rId10"/>
    <p:sldId id="285" r:id="rId11"/>
    <p:sldId id="294" r:id="rId12"/>
    <p:sldId id="291" r:id="rId13"/>
    <p:sldId id="301" r:id="rId14"/>
    <p:sldId id="300" r:id="rId15"/>
    <p:sldId id="284" r:id="rId16"/>
    <p:sldId id="296" r:id="rId17"/>
    <p:sldId id="256" r:id="rId18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C0557F-B127-4289-83F6-F07BDED6678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2019/6/8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AAB5006-37C4-4F15-A229-F117EDDCF8C7}" type="datetime1">
              <a:rPr lang="zh-CN" altLang="en-US" smtClean="0"/>
              <a:pPr/>
              <a:t>2019/6/8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30193B-564F-4854-8A52-728F3FB19C8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39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43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66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18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664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包含小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-9832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36464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40707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84477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-9832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00453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​​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ZA" noProof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大图像的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比较左侧占位符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比较左侧占位符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输入题注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谢谢！</a:t>
            </a:r>
            <a:endParaRPr lang="zh-CN" altLang="en-ZA" noProof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全名</a:t>
            </a:r>
            <a:endParaRPr lang="zh-CN" altLang="en-ZA" noProof="0"/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电话号码</a:t>
            </a:r>
            <a:endParaRPr lang="zh-CN" altLang="en-ZA" noProof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电子邮件或社交媒体图柄</a:t>
            </a:r>
            <a:endParaRPr lang="zh-CN" altLang="en-ZA" noProof="0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公司网站</a:t>
            </a:r>
            <a:endParaRPr lang="zh-CN" altLang="en-ZA" noProof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399849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Independent</a:t>
            </a:r>
          </a:p>
          <a:p>
            <a:pPr algn="r" rtl="0">
              <a:lnSpc>
                <a:spcPts val="1400"/>
              </a:lnSpc>
            </a:pPr>
            <a:r>
              <a:rPr lang="en-US" altLang="zh-CN" sz="1600" b="1" spc="-100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Music</a:t>
            </a:r>
            <a:endParaRPr lang="zh-CN" altLang="en-US" sz="1600" b="1" spc="-1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zh-cn/article/%e7%bc%96%e8%be%91%e6%bc%94%e7%a4%ba%e6%96%87%e7%a8%bf-ff353d37-742a-4aa8-8bdd-6b1f488127a2?omkt=zh-CN&amp;ui=zh-CN&amp;rs=zh-CN&amp;ad=C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木片从中间切开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237766" y="3936615"/>
            <a:ext cx="2847474" cy="399849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Database advanced application</a:t>
            </a:r>
            <a:br>
              <a:rPr lang="zh-CN" altLang="en-US" sz="1600" b="1" spc="-1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 b="1" spc="-1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Final Work</a:t>
            </a:r>
            <a:endParaRPr lang="zh-CN" altLang="en-US" sz="1600" b="1" spc="-1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99491"/>
            <a:ext cx="6798250" cy="1674470"/>
          </a:xfrm>
        </p:spPr>
        <p:txBody>
          <a:bodyPr rtlCol="0"/>
          <a:lstStyle/>
          <a:p>
            <a:pPr rtl="0">
              <a:lnSpc>
                <a:spcPts val="6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独立音乐</a:t>
            </a:r>
            <a:b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数 据 库  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881923"/>
            <a:ext cx="3401478" cy="1192038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Oracle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ThinkPHP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5.</a:t>
            </a:r>
          </a:p>
          <a:p>
            <a:pPr rtl="0"/>
            <a:r>
              <a:rPr lang="en-US" altLang="zh-CN" dirty="0"/>
              <a:t>SQL &amp; PHP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.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创建触发器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AutoShape 2" descr="https://lh5.googleusercontent.com/0efxDRgIyV11ziqpzseoXVw0kRXh4mzezNx4EOnzBXfSIPa2M-dxMBHCtwgNf7KqYL7qPrjFR_BEWeh7dOvMf0mkmCiIi-mXpoPaKOqafcZWdYLmY_SBQ-8uv39GqTVMzL4HfST5">
            <a:extLst>
              <a:ext uri="{FF2B5EF4-FFF2-40B4-BE49-F238E27FC236}">
                <a16:creationId xmlns:a16="http://schemas.microsoft.com/office/drawing/2014/main" id="{29A5E3AE-F7D5-4CED-BF89-6AB8A784F0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200" y="2514600"/>
            <a:ext cx="5943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1706DA-839B-4F63-8232-CF2E595F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76595"/>
            <a:ext cx="5943600" cy="1571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05B476-7987-4C2D-BEEC-B0D43EE38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504" y="2229116"/>
            <a:ext cx="5981700" cy="1343025"/>
          </a:xfrm>
          <a:prstGeom prst="rect">
            <a:avLst/>
          </a:prstGeom>
        </p:spPr>
      </p:pic>
      <p:sp>
        <p:nvSpPr>
          <p:cNvPr id="5" name="内容占位符 3">
            <a:extLst>
              <a:ext uri="{FF2B5EF4-FFF2-40B4-BE49-F238E27FC236}">
                <a16:creationId xmlns:a16="http://schemas.microsoft.com/office/drawing/2014/main" id="{167FED2D-8925-4009-909C-E380233447A2}"/>
              </a:ext>
            </a:extLst>
          </p:cNvPr>
          <p:cNvSpPr txBox="1">
            <a:spLocks/>
          </p:cNvSpPr>
          <p:nvPr/>
        </p:nvSpPr>
        <p:spPr>
          <a:xfrm>
            <a:off x="432000" y="1206745"/>
            <a:ext cx="7431856" cy="5332167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/>
              <a:t>歌曲表 </a:t>
            </a:r>
            <a:r>
              <a:rPr lang="en-US" altLang="zh-CN" sz="1600" dirty="0"/>
              <a:t>– </a:t>
            </a:r>
            <a:r>
              <a:rPr lang="zh-CN" altLang="en-US" sz="1600" dirty="0"/>
              <a:t>曲风表</a:t>
            </a:r>
            <a:endParaRPr lang="en-US" altLang="zh-CN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600" dirty="0"/>
          </a:p>
          <a:p>
            <a:pPr marL="647700" indent="0">
              <a:buNone/>
            </a:pPr>
            <a:r>
              <a:rPr lang="en-US" altLang="zh-CN" sz="2000" dirty="0">
                <a:solidFill>
                  <a:srgbClr val="666666"/>
                </a:solidFill>
                <a:latin typeface="Droid Serif" panose="02020600060500020200" pitchFamily="18" charset="0"/>
              </a:rPr>
              <a:t>create or replace trigger </a:t>
            </a:r>
            <a:r>
              <a:rPr lang="en-US" altLang="zh-CN" sz="2000" dirty="0" err="1">
                <a:solidFill>
                  <a:srgbClr val="666666"/>
                </a:solidFill>
                <a:latin typeface="Droid Serif" panose="02020600060500020200" pitchFamily="18" charset="0"/>
              </a:rPr>
              <a:t>tr_style_delete_song</a:t>
            </a:r>
            <a:endParaRPr lang="en-US" altLang="zh-CN" sz="2000" dirty="0"/>
          </a:p>
          <a:p>
            <a:pPr marL="647700" indent="0">
              <a:buNone/>
            </a:pPr>
            <a:r>
              <a:rPr lang="en-US" altLang="zh-CN" sz="2000" dirty="0">
                <a:solidFill>
                  <a:srgbClr val="666666"/>
                </a:solidFill>
                <a:latin typeface="Droid Serif" panose="02020600060500020200" pitchFamily="18" charset="0"/>
              </a:rPr>
              <a:t>before delete on style</a:t>
            </a:r>
            <a:endParaRPr lang="en-US" altLang="zh-CN" sz="2000" dirty="0"/>
          </a:p>
          <a:p>
            <a:pPr marL="647700" indent="0">
              <a:buNone/>
            </a:pPr>
            <a:r>
              <a:rPr lang="en-US" altLang="zh-CN" sz="2000" dirty="0">
                <a:solidFill>
                  <a:srgbClr val="666666"/>
                </a:solidFill>
                <a:latin typeface="Droid Serif" panose="02020600060500020200" pitchFamily="18" charset="0"/>
              </a:rPr>
              <a:t>for each row</a:t>
            </a:r>
            <a:endParaRPr lang="en-US" altLang="zh-CN" sz="2000" dirty="0"/>
          </a:p>
          <a:p>
            <a:pPr marL="647700" indent="0">
              <a:buNone/>
            </a:pPr>
            <a:r>
              <a:rPr lang="en-US" altLang="zh-CN" sz="2000" dirty="0">
                <a:solidFill>
                  <a:srgbClr val="666666"/>
                </a:solidFill>
                <a:latin typeface="Droid Serif" panose="02020600060500020200" pitchFamily="18" charset="0"/>
              </a:rPr>
              <a:t>begin </a:t>
            </a:r>
            <a:endParaRPr lang="en-US" altLang="zh-CN" sz="2000" dirty="0"/>
          </a:p>
          <a:p>
            <a:pPr marL="647700" indent="0">
              <a:buNone/>
            </a:pPr>
            <a:r>
              <a:rPr lang="en-US" altLang="zh-CN" sz="2000" dirty="0">
                <a:solidFill>
                  <a:srgbClr val="666666"/>
                </a:solidFill>
                <a:latin typeface="Droid Serif" panose="02020600060500020200" pitchFamily="18" charset="0"/>
              </a:rPr>
              <a:t> delete from song where </a:t>
            </a:r>
            <a:r>
              <a:rPr lang="en-US" altLang="zh-CN" sz="2000" dirty="0" err="1">
                <a:solidFill>
                  <a:srgbClr val="666666"/>
                </a:solidFill>
                <a:latin typeface="Droid Serif" panose="02020600060500020200" pitchFamily="18" charset="0"/>
              </a:rPr>
              <a:t>styleno</a:t>
            </a:r>
            <a:r>
              <a:rPr lang="en-US" altLang="zh-CN" sz="2000" dirty="0">
                <a:solidFill>
                  <a:srgbClr val="666666"/>
                </a:solidFill>
                <a:latin typeface="Droid Serif" panose="02020600060500020200" pitchFamily="18" charset="0"/>
              </a:rPr>
              <a:t>=:</a:t>
            </a:r>
            <a:r>
              <a:rPr lang="en-US" altLang="zh-CN" sz="2000" dirty="0" err="1">
                <a:solidFill>
                  <a:srgbClr val="666666"/>
                </a:solidFill>
                <a:latin typeface="Droid Serif" panose="02020600060500020200" pitchFamily="18" charset="0"/>
              </a:rPr>
              <a:t>old.styleno</a:t>
            </a:r>
            <a:r>
              <a:rPr lang="en-US" altLang="zh-CN" sz="2000" dirty="0">
                <a:solidFill>
                  <a:srgbClr val="666666"/>
                </a:solidFill>
                <a:latin typeface="Droid Serif" panose="02020600060500020200" pitchFamily="18" charset="0"/>
              </a:rPr>
              <a:t>;</a:t>
            </a:r>
            <a:endParaRPr lang="en-US" altLang="zh-CN" sz="2000" dirty="0"/>
          </a:p>
          <a:p>
            <a:pPr marL="647700" indent="0">
              <a:buNone/>
            </a:pPr>
            <a:r>
              <a:rPr lang="en-US" altLang="zh-CN" sz="2000" dirty="0">
                <a:solidFill>
                  <a:srgbClr val="666666"/>
                </a:solidFill>
                <a:latin typeface="Droid Serif" panose="02020600060500020200" pitchFamily="18" charset="0"/>
              </a:rPr>
              <a:t>end;</a:t>
            </a:r>
            <a:endParaRPr lang="en-US" altLang="zh-CN" sz="2000" dirty="0"/>
          </a:p>
          <a:p>
            <a:pPr marL="0" indent="0">
              <a:buNone/>
            </a:pPr>
            <a:br>
              <a:rPr lang="en-US" altLang="zh-CN" sz="800" dirty="0"/>
            </a:br>
            <a:endParaRPr lang="zh-CN" altLang="en-US" sz="700" dirty="0"/>
          </a:p>
        </p:txBody>
      </p:sp>
    </p:spTree>
    <p:extLst>
      <p:ext uri="{BB962C8B-B14F-4D97-AF65-F5344CB8AC3E}">
        <p14:creationId xmlns:p14="http://schemas.microsoft.com/office/powerpoint/2010/main" val="40305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分页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SHOW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337" y="1343907"/>
            <a:ext cx="7431856" cy="5332167"/>
          </a:xfrm>
        </p:spPr>
        <p:txBody>
          <a:bodyPr rtlCol="0"/>
          <a:lstStyle/>
          <a:p>
            <a:pPr marL="0" indent="0" rtl="0">
              <a:buNone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歌曲表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– 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曲风表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dirty="0"/>
              <a:t>Select * from (</a:t>
            </a:r>
          </a:p>
          <a:p>
            <a:pPr marL="0" indent="0">
              <a:buNone/>
            </a:pPr>
            <a:r>
              <a:rPr lang="en-US" altLang="zh-CN" sz="1600" dirty="0"/>
              <a:t>	select </a:t>
            </a:r>
            <a:r>
              <a:rPr lang="en-US" altLang="zh-CN" sz="1600" dirty="0" err="1"/>
              <a:t>rownum</a:t>
            </a:r>
            <a:r>
              <a:rPr lang="en-US" altLang="zh-CN" sz="1600" dirty="0"/>
              <a:t> rn,so.* from (</a:t>
            </a:r>
          </a:p>
          <a:p>
            <a:pPr marL="0" indent="0">
              <a:buNone/>
            </a:pPr>
            <a:r>
              <a:rPr lang="en-US" altLang="zh-CN" sz="1600" dirty="0"/>
              <a:t>		select * from song order by </a:t>
            </a:r>
            <a:r>
              <a:rPr lang="en-US" altLang="zh-CN" sz="1600" dirty="0" err="1"/>
              <a:t>sno</a:t>
            </a:r>
            <a:r>
              <a:rPr lang="en-US" altLang="zh-CN" sz="1600" dirty="0"/>
              <a:t>) so</a:t>
            </a:r>
          </a:p>
          <a:p>
            <a:pPr marL="0" indent="0">
              <a:buNone/>
            </a:pPr>
            <a:r>
              <a:rPr lang="en-US" altLang="zh-CN" sz="1600" dirty="0"/>
              <a:t>	)page</a:t>
            </a:r>
          </a:p>
          <a:p>
            <a:pPr marL="0" indent="0">
              <a:buNone/>
            </a:pPr>
            <a:r>
              <a:rPr lang="en-US" altLang="zh-CN" sz="1600" dirty="0"/>
              <a:t>where </a:t>
            </a:r>
            <a:r>
              <a:rPr lang="en-US" altLang="zh-CN" sz="1600" dirty="0" err="1"/>
              <a:t>page.rn</a:t>
            </a:r>
            <a:r>
              <a:rPr lang="en-US" altLang="zh-CN" sz="1600" dirty="0"/>
              <a:t> between 1 and 3;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--------------------------------------------------------------------------------</a:t>
            </a:r>
          </a:p>
          <a:p>
            <a:pPr marL="0" indent="0">
              <a:buNone/>
            </a:pPr>
            <a:r>
              <a:rPr lang="en-US" altLang="zh-CN" sz="1600" dirty="0"/>
              <a:t>Select * from (</a:t>
            </a:r>
          </a:p>
          <a:p>
            <a:pPr marL="0" indent="0">
              <a:buNone/>
            </a:pPr>
            <a:r>
              <a:rPr lang="en-US" altLang="zh-CN" sz="1600" dirty="0"/>
              <a:t>	select </a:t>
            </a:r>
            <a:r>
              <a:rPr lang="en-US" altLang="zh-CN" sz="1600" dirty="0" err="1"/>
              <a:t>rownum</a:t>
            </a:r>
            <a:r>
              <a:rPr lang="en-US" altLang="zh-CN" sz="1600" dirty="0"/>
              <a:t> rn,st.* from (</a:t>
            </a:r>
          </a:p>
          <a:p>
            <a:pPr marL="0" indent="0">
              <a:buNone/>
            </a:pPr>
            <a:r>
              <a:rPr lang="en-US" altLang="zh-CN" sz="1600" dirty="0"/>
              <a:t>		select * from style order by </a:t>
            </a:r>
            <a:r>
              <a:rPr lang="en-US" altLang="zh-CN" sz="1600" dirty="0" err="1"/>
              <a:t>styleno</a:t>
            </a:r>
            <a:r>
              <a:rPr lang="en-US" altLang="zh-CN" sz="1600" dirty="0"/>
              <a:t>) </a:t>
            </a:r>
            <a:r>
              <a:rPr lang="en-US" altLang="zh-CN" sz="1600" dirty="0" err="1"/>
              <a:t>st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	)page</a:t>
            </a:r>
          </a:p>
          <a:p>
            <a:pPr marL="0" indent="0">
              <a:buNone/>
            </a:pPr>
            <a:r>
              <a:rPr lang="en-US" altLang="zh-CN" sz="1600" dirty="0"/>
              <a:t>where </a:t>
            </a:r>
            <a:r>
              <a:rPr lang="en-US" altLang="zh-CN" sz="1600" dirty="0" err="1"/>
              <a:t>page.rn</a:t>
            </a:r>
            <a:r>
              <a:rPr lang="en-US" altLang="zh-CN" sz="1600" dirty="0"/>
              <a:t> between 1 and 3;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4EB2EF-6550-4EAB-AE9E-BCAA30118E67}"/>
              </a:ext>
            </a:extLst>
          </p:cNvPr>
          <p:cNvSpPr txBox="1"/>
          <p:nvPr/>
        </p:nvSpPr>
        <p:spPr>
          <a:xfrm>
            <a:off x="2628900" y="181926"/>
            <a:ext cx="56239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$</a:t>
            </a:r>
            <a:r>
              <a:rPr lang="en-US" altLang="zh-CN" sz="1400" dirty="0" err="1"/>
              <a:t>data_song</a:t>
            </a:r>
            <a:r>
              <a:rPr lang="en-US" altLang="zh-CN" sz="1400" dirty="0"/>
              <a:t>=Db::table(“song”)-&gt;query( “SQL</a:t>
            </a:r>
            <a:r>
              <a:rPr lang="zh-CN" altLang="en-US" sz="1400" dirty="0"/>
              <a:t>语句</a:t>
            </a:r>
            <a:r>
              <a:rPr lang="en-US" altLang="zh-CN" sz="1400" dirty="0"/>
              <a:t>”);</a:t>
            </a:r>
          </a:p>
          <a:p>
            <a:endParaRPr lang="en-US" altLang="zh-CN" sz="1400" dirty="0"/>
          </a:p>
          <a:p>
            <a:r>
              <a:rPr lang="en-US" altLang="zh-CN" sz="1400" dirty="0"/>
              <a:t>$this-&gt;assign(‘data_song’,$</a:t>
            </a:r>
            <a:r>
              <a:rPr lang="en-US" altLang="zh-CN" sz="1400" dirty="0" err="1"/>
              <a:t>data_song</a:t>
            </a:r>
            <a:r>
              <a:rPr lang="en-US" altLang="zh-CN" sz="1400" dirty="0"/>
              <a:t>);</a:t>
            </a:r>
          </a:p>
          <a:p>
            <a:endParaRPr lang="en-US" altLang="zh-CN" sz="1400" dirty="0"/>
          </a:p>
          <a:p>
            <a:r>
              <a:rPr lang="en-US" altLang="zh-CN" sz="1400" dirty="0"/>
              <a:t>return view();</a:t>
            </a:r>
            <a:endParaRPr lang="zh-CN" altLang="en-US" sz="1400" dirty="0"/>
          </a:p>
        </p:txBody>
      </p:sp>
      <p:pic>
        <p:nvPicPr>
          <p:cNvPr id="21" name="图片占位符 20" descr="图片包含 屏幕截图&#10;&#10;描述已自动生成">
            <a:extLst>
              <a:ext uri="{FF2B5EF4-FFF2-40B4-BE49-F238E27FC236}">
                <a16:creationId xmlns:a16="http://schemas.microsoft.com/office/drawing/2014/main" id="{D8D6FA4C-8A9D-4C9A-A589-683CC0529E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17" b="10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120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DIfference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-&gt; pagination 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Paginate()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方法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en-US" altLang="zh-CN" dirty="0"/>
              <a:t>$</a:t>
            </a:r>
            <a:r>
              <a:rPr lang="en-US" altLang="zh-CN" dirty="0" err="1"/>
              <a:t>data_song</a:t>
            </a:r>
            <a:r>
              <a:rPr lang="en-US" altLang="zh-CN" dirty="0"/>
              <a:t>=Db::table(‘song’)-&gt;paginate(3);</a:t>
            </a:r>
          </a:p>
          <a:p>
            <a:pPr rtl="0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/>
              <a:t>$this-&gt;assign(‘data_song’,$</a:t>
            </a:r>
            <a:r>
              <a:rPr lang="en-US" altLang="zh-CN" dirty="0" err="1"/>
              <a:t>data_song</a:t>
            </a:r>
            <a:r>
              <a:rPr lang="en-US" altLang="zh-CN" dirty="0"/>
              <a:t>);</a:t>
            </a:r>
          </a:p>
          <a:p>
            <a:pPr rtl="0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/>
              <a:t>return view();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语句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marL="0" indent="0">
              <a:buNone/>
            </a:pPr>
            <a:r>
              <a:rPr lang="en-US" altLang="zh-CN" dirty="0"/>
              <a:t>$</a:t>
            </a:r>
            <a:r>
              <a:rPr lang="en-US" altLang="zh-CN" dirty="0" err="1"/>
              <a:t>data_song</a:t>
            </a:r>
            <a:r>
              <a:rPr lang="en-US" altLang="zh-CN" dirty="0"/>
              <a:t>=Db::table(“song”)</a:t>
            </a:r>
          </a:p>
          <a:p>
            <a:pPr marL="0" indent="0">
              <a:buNone/>
            </a:pPr>
            <a:r>
              <a:rPr lang="en-US" altLang="zh-CN" dirty="0"/>
              <a:t>-&gt;query( “</a:t>
            </a:r>
            <a:r>
              <a:rPr lang="en-US" altLang="zh-CN" sz="1400" dirty="0"/>
              <a:t>Select * from (select </a:t>
            </a:r>
            <a:r>
              <a:rPr lang="en-US" altLang="zh-CN" sz="1400" dirty="0" err="1"/>
              <a:t>rownum</a:t>
            </a:r>
            <a:r>
              <a:rPr lang="en-US" altLang="zh-CN" sz="1400" dirty="0"/>
              <a:t> rn,so.*    	from (select * from song order by </a:t>
            </a:r>
            <a:r>
              <a:rPr lang="en-US" altLang="zh-CN" sz="1400" dirty="0" err="1"/>
              <a:t>sno</a:t>
            </a:r>
            <a:r>
              <a:rPr lang="en-US" altLang="zh-CN" sz="1400" dirty="0"/>
              <a:t>) so</a:t>
            </a:r>
          </a:p>
          <a:p>
            <a:pPr marL="0" indent="0">
              <a:buNone/>
            </a:pPr>
            <a:r>
              <a:rPr lang="en-US" altLang="zh-CN" sz="1400" dirty="0"/>
              <a:t>	)page</a:t>
            </a:r>
          </a:p>
          <a:p>
            <a:pPr marL="0" indent="0">
              <a:buNone/>
            </a:pPr>
            <a:r>
              <a:rPr lang="en-US" altLang="zh-CN" sz="1400" dirty="0"/>
              <a:t>	where </a:t>
            </a:r>
            <a:r>
              <a:rPr lang="en-US" altLang="zh-CN" sz="1400" dirty="0" err="1"/>
              <a:t>page.rn</a:t>
            </a:r>
            <a:r>
              <a:rPr lang="en-US" altLang="zh-CN" sz="1400" dirty="0"/>
              <a:t> between 1 </a:t>
            </a:r>
            <a:r>
              <a:rPr lang="en-US" altLang="zh-CN" sz="1400"/>
              <a:t>and 3”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);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谢谢！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韩思琛</a:t>
            </a:r>
          </a:p>
        </p:txBody>
      </p:sp>
      <p:pic>
        <p:nvPicPr>
          <p:cNvPr id="10" name="图形 9" descr="智能手机" title="图标 - 演示者电话号码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+17858263007</a:t>
            </a:r>
            <a:endParaRPr lang="zh-CN" altLang="en-US" dirty="0"/>
          </a:p>
        </p:txBody>
      </p:sp>
      <p:pic>
        <p:nvPicPr>
          <p:cNvPr id="9" name="图形 8" descr="信封" title="图标 - 演示者电子邮件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hschen@163.com</a:t>
            </a:r>
            <a:endParaRPr lang="zh-CN" altLang="en-US" dirty="0"/>
          </a:p>
        </p:txBody>
      </p:sp>
      <p:pic>
        <p:nvPicPr>
          <p:cNvPr id="11" name="图形 10" descr="链接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altLang="zh-CN" dirty="0" err="1"/>
              <a:t>hschen.top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Independent</a:t>
            </a:r>
          </a:p>
          <a:p>
            <a:pPr algn="r" rtl="0">
              <a:lnSpc>
                <a:spcPts val="1400"/>
              </a:lnSpc>
            </a:pPr>
            <a:r>
              <a:rPr lang="en-US" altLang="zh-CN" sz="1600" b="1" spc="-100" dirty="0">
                <a:latin typeface="Corbel" panose="020B0503020204020204" pitchFamily="34" charset="0"/>
              </a:rPr>
              <a:t>MUSIC</a:t>
            </a:r>
            <a:endParaRPr lang="zh-CN" altLang="en-US" sz="1600" b="1" spc="-1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自定义此模板</a:t>
            </a:r>
          </a:p>
        </p:txBody>
      </p:sp>
      <p:sp>
        <p:nvSpPr>
          <p:cNvPr id="8" name="文本框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921168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zh-CN" altLang="en-US" sz="6000" u="sng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模板编辑说明和反馈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Ⅰ.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成员及分工情况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綦丹丹  韩思琛</a:t>
            </a:r>
            <a:endParaRPr lang="en-US" altLang="zh-CN" dirty="0"/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安佳豪  高文斌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任务分配及占比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C9874159-1C95-4C14-B54E-5CAACCBDAD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42" b="3342"/>
          <a:stretch/>
        </p:blipFill>
        <p:spPr>
          <a:xfrm>
            <a:off x="1298292" y="2312829"/>
            <a:ext cx="7465415" cy="408892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6AEAEDC-7FD3-43F1-8EF3-6A41AFDAF794}"/>
              </a:ext>
            </a:extLst>
          </p:cNvPr>
          <p:cNvGrpSpPr/>
          <p:nvPr/>
        </p:nvGrpSpPr>
        <p:grpSpPr>
          <a:xfrm>
            <a:off x="1362974" y="1380226"/>
            <a:ext cx="7169900" cy="834274"/>
            <a:chOff x="1362974" y="1380226"/>
            <a:chExt cx="7169900" cy="834274"/>
          </a:xfrm>
        </p:grpSpPr>
        <p:sp>
          <p:nvSpPr>
            <p:cNvPr id="6" name="PA-文本框 5">
              <a:extLst>
                <a:ext uri="{FF2B5EF4-FFF2-40B4-BE49-F238E27FC236}">
                  <a16:creationId xmlns:a16="http://schemas.microsoft.com/office/drawing/2014/main" id="{5555D813-566C-42D0-872D-9CF8544A4F11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768841" y="138022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綦丹丹：数据库操作</a:t>
              </a:r>
            </a:p>
          </p:txBody>
        </p:sp>
        <p:sp>
          <p:nvSpPr>
            <p:cNvPr id="9" name="PA-文本框 8">
              <a:extLst>
                <a:ext uri="{FF2B5EF4-FFF2-40B4-BE49-F238E27FC236}">
                  <a16:creationId xmlns:a16="http://schemas.microsoft.com/office/drawing/2014/main" id="{D8D984A8-B96E-48EE-9856-F162457C2E6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501549" y="1380226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韩思琛：注册登录</a:t>
              </a:r>
            </a:p>
          </p:txBody>
        </p:sp>
        <p:sp>
          <p:nvSpPr>
            <p:cNvPr id="10" name="PA-文本框 9">
              <a:extLst>
                <a:ext uri="{FF2B5EF4-FFF2-40B4-BE49-F238E27FC236}">
                  <a16:creationId xmlns:a16="http://schemas.microsoft.com/office/drawing/2014/main" id="{7479BDB5-AC0D-4186-A69A-5ACC85E745DB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362974" y="1845168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安佳豪：查询匹配</a:t>
              </a:r>
            </a:p>
          </p:txBody>
        </p:sp>
        <p:sp>
          <p:nvSpPr>
            <p:cNvPr id="11" name="PA-文本框 10">
              <a:extLst>
                <a:ext uri="{FF2B5EF4-FFF2-40B4-BE49-F238E27FC236}">
                  <a16:creationId xmlns:a16="http://schemas.microsoft.com/office/drawing/2014/main" id="{1FAFF008-87D8-446E-8F16-0BA73DDE3D26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030999" y="1835657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高文斌：分页显示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21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跑道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6798250" cy="167447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Ⅱ.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作品整体架构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注册系统 登录系统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数据管理 筛选查询 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分页显示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Music Database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角色登录 用户注册 数据表查看 增加数据 修改数据  删除数据  分类筛选 分页显示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94135"/>
              </p:ext>
            </p:extLst>
          </p:nvPr>
        </p:nvGraphicFramePr>
        <p:xfrm>
          <a:off x="431801" y="1614845"/>
          <a:ext cx="11328400" cy="43149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 dirty="0">
                          <a:solidFill>
                            <a:schemeClr val="bg1"/>
                          </a:solidFill>
                        </a:rPr>
                        <a:t>阶段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注册系统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登录系统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数据管理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筛选查询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分页显示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完成度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数据库创建</a:t>
                      </a:r>
                      <a:endParaRPr lang="en-US" altLang="zh-CN" sz="1600" b="0" i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添加用户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根据不同角色显示不同页面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添加数据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模糊匹配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zh-CN" altLang="en-US" sz="16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跳转指定页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95%</a:t>
                      </a:r>
                      <a:endParaRPr lang="zh-CN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登录模块</a:t>
                      </a:r>
                      <a:endParaRPr lang="en-US" altLang="zh-CN" sz="1600" b="0" i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角色设置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登录成功显示正常页面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修改数据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条件查询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zh-CN" altLang="en-US" sz="16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上下翻页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100%</a:t>
                      </a:r>
                      <a:endParaRPr lang="zh-CN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分类筛选</a:t>
                      </a:r>
                      <a:endParaRPr lang="en-US" altLang="zh-CN" sz="1600" b="0" i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用户管理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登录失败显示错误页面并返回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zh-CN" altLang="en-US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删除数据</a:t>
                      </a:r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6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100%</a:t>
                      </a:r>
                      <a:endParaRPr lang="zh-CN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查询匹配</a:t>
                      </a:r>
                      <a:endParaRPr lang="en-US" altLang="zh-CN" sz="1600" b="0" i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endParaRPr lang="zh-CN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endParaRPr lang="zh-CN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6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85%</a:t>
                      </a:r>
                      <a:endParaRPr lang="zh-CN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分页模块</a:t>
                      </a:r>
                      <a:endParaRPr lang="en-US" altLang="zh-CN" sz="1600" b="0" i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endParaRPr lang="zh-CN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endParaRPr lang="en-US" altLang="zh-CN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endParaRPr lang="zh-CN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600" kern="12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US" altLang="zh-CN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85%</a:t>
                      </a:r>
                      <a:endParaRPr lang="zh-CN" altLang="en-US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8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抽象建筑多边形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工具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技术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Chrome/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FireFox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/VS code/Sublime Text/Notepad ++/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developer/Visio</a:t>
            </a:r>
          </a:p>
          <a:p>
            <a:pPr rtl="0"/>
            <a:r>
              <a:rPr lang="en-US" altLang="zh-CN" dirty="0" err="1"/>
              <a:t>phpStudy</a:t>
            </a:r>
            <a:r>
              <a:rPr lang="en-US" altLang="zh-CN" dirty="0"/>
              <a:t>(</a:t>
            </a:r>
            <a:r>
              <a:rPr lang="zh-CN" altLang="en-US" dirty="0"/>
              <a:t>本地</a:t>
            </a:r>
            <a:r>
              <a:rPr lang="en-US" altLang="zh-CN" dirty="0"/>
              <a:t>php-7.2.1.0 -</a:t>
            </a:r>
            <a:r>
              <a:rPr lang="en-US" altLang="zh-CN" dirty="0" err="1"/>
              <a:t>nts</a:t>
            </a:r>
            <a:r>
              <a:rPr lang="en-US" altLang="zh-CN" dirty="0"/>
              <a:t>+ Nginx)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语言及框架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PHP -&gt;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ThinkPHP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SQL -&gt; Oracle  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HTML/CSS/JS -&gt; Bootstrap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7</a:t>
            </a:fld>
            <a:endParaRPr lang="zh-CN" altLang="en-US"/>
          </a:p>
        </p:txBody>
      </p:sp>
      <p:sp>
        <p:nvSpPr>
          <p:cNvPr id="8" name="标题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图像幻灯片</a:t>
            </a:r>
            <a:endParaRPr lang="zh-cn" dirty="0"/>
          </a:p>
        </p:txBody>
      </p:sp>
      <p:pic>
        <p:nvPicPr>
          <p:cNvPr id="9" name="图片占位符 8" descr="带编号的跑道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10" name="标题 2">
            <a:extLst>
              <a:ext uri="{FF2B5EF4-FFF2-40B4-BE49-F238E27FC236}">
                <a16:creationId xmlns:a16="http://schemas.microsoft.com/office/drawing/2014/main" id="{90DC7276-4E86-4BDA-A544-4ADF965AF311}"/>
              </a:ext>
            </a:extLst>
          </p:cNvPr>
          <p:cNvSpPr txBox="1">
            <a:spLocks/>
          </p:cNvSpPr>
          <p:nvPr/>
        </p:nvSpPr>
        <p:spPr bwMode="ltGray">
          <a:xfrm>
            <a:off x="1684422" y="5001604"/>
            <a:ext cx="6299200" cy="16744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6000" dirty="0"/>
              <a:t>Ⅲ.</a:t>
            </a:r>
            <a:r>
              <a:rPr lang="zh-CN" altLang="en-US" sz="6000" dirty="0"/>
              <a:t>音乐数据库</a:t>
            </a:r>
            <a:r>
              <a:rPr lang="zh-CN" altLang="en-US" sz="6000" dirty="0">
                <a:solidFill>
                  <a:schemeClr val="bg1"/>
                </a:solidFill>
              </a:rPr>
              <a:t>操作</a:t>
            </a:r>
            <a:endParaRPr lang="en-US" altLang="zh-C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E-R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:  users , song , style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 descr="图片包含 文字, 地图&#10;&#10;描述已自动生成">
            <a:extLst>
              <a:ext uri="{FF2B5EF4-FFF2-40B4-BE49-F238E27FC236}">
                <a16:creationId xmlns:a16="http://schemas.microsoft.com/office/drawing/2014/main" id="{70C25F55-71F0-4051-966E-1C6FC9E30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512000"/>
            <a:ext cx="7829884" cy="48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创建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约束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337" y="1343907"/>
            <a:ext cx="7431856" cy="5332167"/>
          </a:xfrm>
        </p:spPr>
        <p:txBody>
          <a:bodyPr rtlCol="0"/>
          <a:lstStyle/>
          <a:p>
            <a:pPr marL="0" indent="0" rtl="0">
              <a:buNone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用户表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– 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歌曲表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– 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曲风表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 rtl="0">
              <a:buNone/>
            </a:pPr>
            <a:r>
              <a:rPr lang="en-US" altLang="zh-CN" sz="700" dirty="0"/>
              <a:t>Create table users( -- create user table </a:t>
            </a:r>
          </a:p>
          <a:p>
            <a:pPr marL="0" indent="0">
              <a:buNone/>
            </a:pPr>
            <a:r>
              <a:rPr lang="en-US" altLang="zh-CN" sz="700" dirty="0" err="1"/>
              <a:t>uno</a:t>
            </a:r>
            <a:r>
              <a:rPr lang="en-US" altLang="zh-CN" sz="700" dirty="0"/>
              <a:t> number(5), --user number </a:t>
            </a:r>
          </a:p>
          <a:p>
            <a:pPr marL="0" indent="0">
              <a:buNone/>
            </a:pPr>
            <a:r>
              <a:rPr lang="en-US" altLang="zh-CN" sz="700" dirty="0" err="1"/>
              <a:t>uype</a:t>
            </a:r>
            <a:r>
              <a:rPr lang="en-US" altLang="zh-CN" sz="700" dirty="0"/>
              <a:t> </a:t>
            </a:r>
            <a:r>
              <a:rPr lang="en-US" altLang="zh-CN" sz="700" dirty="0" err="1"/>
              <a:t>varchar2</a:t>
            </a:r>
            <a:r>
              <a:rPr lang="en-US" altLang="zh-CN" sz="700" dirty="0"/>
              <a:t>(50), --user type</a:t>
            </a:r>
          </a:p>
          <a:p>
            <a:pPr marL="0" indent="0">
              <a:buNone/>
            </a:pPr>
            <a:r>
              <a:rPr lang="en-US" altLang="zh-CN" sz="700" dirty="0"/>
              <a:t> </a:t>
            </a:r>
            <a:r>
              <a:rPr lang="en-US" altLang="zh-CN" sz="700" dirty="0" err="1"/>
              <a:t>uname</a:t>
            </a:r>
            <a:r>
              <a:rPr lang="en-US" altLang="zh-CN" sz="700" dirty="0"/>
              <a:t> </a:t>
            </a:r>
            <a:r>
              <a:rPr lang="en-US" altLang="zh-CN" sz="700" dirty="0" err="1"/>
              <a:t>varchar2</a:t>
            </a:r>
            <a:r>
              <a:rPr lang="en-US" altLang="zh-CN" sz="700" dirty="0"/>
              <a:t>(50), --username </a:t>
            </a:r>
          </a:p>
          <a:p>
            <a:pPr marL="0" indent="0">
              <a:buNone/>
            </a:pPr>
            <a:r>
              <a:rPr lang="en-US" altLang="zh-CN" sz="700" dirty="0" err="1"/>
              <a:t>upassword</a:t>
            </a:r>
            <a:r>
              <a:rPr lang="en-US" altLang="zh-CN" sz="700" dirty="0"/>
              <a:t> </a:t>
            </a:r>
            <a:r>
              <a:rPr lang="en-US" altLang="zh-CN" sz="700" dirty="0" err="1"/>
              <a:t>varchar2</a:t>
            </a:r>
            <a:r>
              <a:rPr lang="en-US" altLang="zh-CN" sz="700" dirty="0"/>
              <a:t>(50) --user password );</a:t>
            </a:r>
          </a:p>
          <a:p>
            <a:pPr marL="0" indent="0">
              <a:buNone/>
            </a:pPr>
            <a:r>
              <a:rPr lang="en-US" altLang="zh-CN" sz="7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-----------------------------------------------------------------------</a:t>
            </a:r>
          </a:p>
          <a:p>
            <a:pPr marL="0" indent="0">
              <a:buNone/>
            </a:pPr>
            <a:r>
              <a:rPr lang="en-US" altLang="zh-CN" sz="700" dirty="0"/>
              <a:t>Create table style( -- create a style sheet </a:t>
            </a:r>
          </a:p>
          <a:p>
            <a:pPr marL="0" indent="0">
              <a:buNone/>
            </a:pPr>
            <a:r>
              <a:rPr lang="en-US" altLang="zh-CN" sz="700" dirty="0" err="1"/>
              <a:t>styleno</a:t>
            </a:r>
            <a:r>
              <a:rPr lang="en-US" altLang="zh-CN" sz="700" dirty="0"/>
              <a:t> number (5) primary key, -- type number + primary key constraint </a:t>
            </a:r>
          </a:p>
          <a:p>
            <a:pPr marL="0" indent="0">
              <a:buNone/>
            </a:pPr>
            <a:r>
              <a:rPr lang="en-US" altLang="zh-CN" sz="700" dirty="0" err="1"/>
              <a:t>styletype</a:t>
            </a:r>
            <a:r>
              <a:rPr lang="en-US" altLang="zh-CN" sz="700" dirty="0"/>
              <a:t> </a:t>
            </a:r>
            <a:r>
              <a:rPr lang="en-US" altLang="zh-CN" sz="700" dirty="0" err="1"/>
              <a:t>varchar2</a:t>
            </a:r>
            <a:r>
              <a:rPr lang="en-US" altLang="zh-CN" sz="700" dirty="0"/>
              <a:t> (50) not null, -- music type + non-empty</a:t>
            </a:r>
          </a:p>
          <a:p>
            <a:pPr marL="0" indent="0">
              <a:buNone/>
            </a:pPr>
            <a:r>
              <a:rPr lang="en-US" altLang="zh-CN" sz="700" dirty="0" err="1"/>
              <a:t>stylecountry</a:t>
            </a:r>
            <a:r>
              <a:rPr lang="en-US" altLang="zh-CN" sz="700" dirty="0"/>
              <a:t> </a:t>
            </a:r>
            <a:r>
              <a:rPr lang="en-US" altLang="zh-CN" sz="700" dirty="0" err="1"/>
              <a:t>varchar2</a:t>
            </a:r>
            <a:r>
              <a:rPr lang="en-US" altLang="zh-CN" sz="700" dirty="0"/>
              <a:t> (50), -- generate country </a:t>
            </a:r>
          </a:p>
          <a:p>
            <a:pPr marL="0" indent="0">
              <a:buNone/>
            </a:pPr>
            <a:r>
              <a:rPr lang="en-US" altLang="zh-CN" sz="700" dirty="0" err="1"/>
              <a:t>Styleborn</a:t>
            </a:r>
            <a:r>
              <a:rPr lang="en-US" altLang="zh-CN" sz="700" dirty="0"/>
              <a:t> date -- birth time);</a:t>
            </a:r>
          </a:p>
          <a:p>
            <a:pPr marL="0" indent="0">
              <a:buNone/>
            </a:pPr>
            <a:r>
              <a:rPr lang="en-US" altLang="zh-CN" sz="7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----------------------------------------------------------------------------------------------------------</a:t>
            </a:r>
          </a:p>
          <a:p>
            <a:pPr marL="0" indent="0">
              <a:buNone/>
            </a:pPr>
            <a:r>
              <a:rPr lang="en-US" altLang="zh-CN" sz="700" dirty="0"/>
              <a:t>Create table song( --</a:t>
            </a:r>
            <a:r>
              <a:rPr lang="zh-CN" altLang="en-US" sz="700" dirty="0"/>
              <a:t>创建歌曲表 </a:t>
            </a:r>
            <a:endParaRPr lang="en-US" altLang="zh-CN" sz="700" dirty="0"/>
          </a:p>
          <a:p>
            <a:pPr marL="0" indent="0">
              <a:buNone/>
            </a:pPr>
            <a:r>
              <a:rPr lang="en-US" altLang="zh-CN" sz="700" dirty="0" err="1"/>
              <a:t>sno</a:t>
            </a:r>
            <a:r>
              <a:rPr lang="en-US" altLang="zh-CN" sz="700" dirty="0"/>
              <a:t> number(5) primary key, --</a:t>
            </a:r>
            <a:r>
              <a:rPr lang="zh-CN" altLang="en-US" sz="700" dirty="0"/>
              <a:t>歌曲编号</a:t>
            </a:r>
            <a:r>
              <a:rPr lang="en-US" altLang="zh-CN" sz="700" dirty="0"/>
              <a:t>+</a:t>
            </a:r>
            <a:r>
              <a:rPr lang="zh-CN" altLang="en-US" sz="700" dirty="0"/>
              <a:t>主键约束 </a:t>
            </a:r>
            <a:endParaRPr lang="en-US" altLang="zh-CN" sz="700" dirty="0"/>
          </a:p>
          <a:p>
            <a:pPr marL="0" indent="0">
              <a:buNone/>
            </a:pPr>
            <a:r>
              <a:rPr lang="en-US" altLang="zh-CN" sz="700" dirty="0" err="1"/>
              <a:t>sname</a:t>
            </a:r>
            <a:r>
              <a:rPr lang="en-US" altLang="zh-CN" sz="700" dirty="0"/>
              <a:t> </a:t>
            </a:r>
            <a:r>
              <a:rPr lang="en-US" altLang="zh-CN" sz="700" dirty="0" err="1"/>
              <a:t>varchar2</a:t>
            </a:r>
            <a:r>
              <a:rPr lang="en-US" altLang="zh-CN" sz="700" dirty="0"/>
              <a:t>(50) not null, --</a:t>
            </a:r>
            <a:r>
              <a:rPr lang="zh-CN" altLang="en-US" sz="700" dirty="0"/>
              <a:t>歌曲名</a:t>
            </a:r>
            <a:r>
              <a:rPr lang="en-US" altLang="zh-CN" sz="700" dirty="0"/>
              <a:t>+</a:t>
            </a:r>
            <a:r>
              <a:rPr lang="zh-CN" altLang="en-US" sz="700" dirty="0"/>
              <a:t>非空</a:t>
            </a:r>
            <a:endParaRPr lang="en-US" altLang="zh-CN" sz="700" dirty="0"/>
          </a:p>
          <a:p>
            <a:pPr marL="0" indent="0">
              <a:buNone/>
            </a:pPr>
            <a:r>
              <a:rPr lang="zh-CN" altLang="en-US" sz="700" dirty="0"/>
              <a:t> </a:t>
            </a:r>
            <a:r>
              <a:rPr lang="en-US" altLang="zh-CN" sz="700" dirty="0" err="1"/>
              <a:t>srelease</a:t>
            </a:r>
            <a:r>
              <a:rPr lang="en-US" altLang="zh-CN" sz="700" dirty="0"/>
              <a:t> date, --</a:t>
            </a:r>
            <a:r>
              <a:rPr lang="zh-CN" altLang="en-US" sz="700" dirty="0"/>
              <a:t>歌曲发行时间 </a:t>
            </a:r>
            <a:endParaRPr lang="en-US" altLang="zh-CN" sz="700" dirty="0"/>
          </a:p>
          <a:p>
            <a:pPr marL="0" indent="0">
              <a:buNone/>
            </a:pPr>
            <a:r>
              <a:rPr lang="en-US" altLang="zh-CN" sz="700" dirty="0" err="1"/>
              <a:t>srecord</a:t>
            </a:r>
            <a:r>
              <a:rPr lang="en-US" altLang="zh-CN" sz="700" dirty="0"/>
              <a:t> date, --</a:t>
            </a:r>
            <a:r>
              <a:rPr lang="zh-CN" altLang="en-US" sz="700" dirty="0"/>
              <a:t>录入时间 </a:t>
            </a:r>
            <a:endParaRPr lang="en-US" altLang="zh-CN" sz="700" dirty="0"/>
          </a:p>
          <a:p>
            <a:pPr marL="0" indent="0">
              <a:buNone/>
            </a:pPr>
            <a:r>
              <a:rPr lang="en-US" altLang="zh-CN" sz="700" dirty="0" err="1"/>
              <a:t>slyrics</a:t>
            </a:r>
            <a:r>
              <a:rPr lang="en-US" altLang="zh-CN" sz="700" dirty="0"/>
              <a:t> </a:t>
            </a:r>
            <a:r>
              <a:rPr lang="en-US" altLang="zh-CN" sz="700" dirty="0" err="1"/>
              <a:t>varchar2</a:t>
            </a:r>
            <a:r>
              <a:rPr lang="en-US" altLang="zh-CN" sz="700" dirty="0"/>
              <a:t>(50), --</a:t>
            </a:r>
            <a:r>
              <a:rPr lang="zh-CN" altLang="en-US" sz="700" dirty="0"/>
              <a:t>作词 </a:t>
            </a:r>
            <a:endParaRPr lang="en-US" altLang="zh-CN" sz="700" dirty="0"/>
          </a:p>
          <a:p>
            <a:pPr marL="0" indent="0">
              <a:buNone/>
            </a:pPr>
            <a:r>
              <a:rPr lang="en-US" altLang="zh-CN" sz="700" dirty="0" err="1"/>
              <a:t>scomposition</a:t>
            </a:r>
            <a:r>
              <a:rPr lang="en-US" altLang="zh-CN" sz="700" dirty="0"/>
              <a:t> </a:t>
            </a:r>
            <a:r>
              <a:rPr lang="en-US" altLang="zh-CN" sz="700" dirty="0" err="1"/>
              <a:t>varchar2</a:t>
            </a:r>
            <a:r>
              <a:rPr lang="en-US" altLang="zh-CN" sz="700" dirty="0"/>
              <a:t>(50), --</a:t>
            </a:r>
            <a:r>
              <a:rPr lang="zh-CN" altLang="en-US" sz="700" dirty="0"/>
              <a:t>作曲 </a:t>
            </a:r>
            <a:endParaRPr lang="en-US" altLang="zh-CN" sz="700" dirty="0"/>
          </a:p>
          <a:p>
            <a:pPr marL="0" indent="0">
              <a:buNone/>
            </a:pPr>
            <a:r>
              <a:rPr lang="en-US" altLang="zh-CN" sz="700" dirty="0"/>
              <a:t>singer </a:t>
            </a:r>
            <a:r>
              <a:rPr lang="en-US" altLang="zh-CN" sz="700" dirty="0" err="1"/>
              <a:t>varchar2</a:t>
            </a:r>
            <a:r>
              <a:rPr lang="en-US" altLang="zh-CN" sz="700" dirty="0"/>
              <a:t>(50), --</a:t>
            </a:r>
            <a:r>
              <a:rPr lang="zh-CN" altLang="en-US" sz="700" dirty="0"/>
              <a:t>歌手</a:t>
            </a:r>
            <a:endParaRPr lang="en-US" altLang="zh-CN" sz="700" dirty="0"/>
          </a:p>
          <a:p>
            <a:pPr marL="0" indent="0">
              <a:buNone/>
            </a:pPr>
            <a:r>
              <a:rPr lang="zh-CN" altLang="en-US" sz="700" dirty="0"/>
              <a:t> </a:t>
            </a:r>
            <a:r>
              <a:rPr lang="en-US" altLang="zh-CN" sz="700" dirty="0" err="1"/>
              <a:t>slength</a:t>
            </a:r>
            <a:r>
              <a:rPr lang="en-US" altLang="zh-CN" sz="700" dirty="0"/>
              <a:t> number(5,3), --</a:t>
            </a:r>
            <a:r>
              <a:rPr lang="zh-CN" altLang="en-US" sz="700" dirty="0"/>
              <a:t>时长</a:t>
            </a:r>
            <a:r>
              <a:rPr lang="en-US" altLang="zh-CN" sz="700" dirty="0"/>
              <a:t>(</a:t>
            </a:r>
            <a:r>
              <a:rPr lang="zh-CN" altLang="en-US" sz="700" dirty="0"/>
              <a:t>小数点前表示分钟，小数点后表示秒</a:t>
            </a:r>
            <a:r>
              <a:rPr lang="en-US" altLang="zh-CN" sz="700" dirty="0"/>
              <a:t>)</a:t>
            </a:r>
          </a:p>
          <a:p>
            <a:pPr marL="0" indent="0">
              <a:buNone/>
            </a:pPr>
            <a:r>
              <a:rPr lang="en-US" altLang="zh-CN" sz="700" dirty="0" err="1"/>
              <a:t>styleno</a:t>
            </a:r>
            <a:r>
              <a:rPr lang="en-US" altLang="zh-CN" sz="700" dirty="0"/>
              <a:t> number(5) references style(</a:t>
            </a:r>
            <a:r>
              <a:rPr lang="en-US" altLang="zh-CN" sz="700" dirty="0" err="1"/>
              <a:t>styleno</a:t>
            </a:r>
            <a:r>
              <a:rPr lang="en-US" altLang="zh-CN" sz="700" dirty="0"/>
              <a:t>) --</a:t>
            </a:r>
            <a:r>
              <a:rPr lang="zh-CN" altLang="en-US" sz="700" dirty="0"/>
              <a:t>类型编号</a:t>
            </a:r>
            <a:r>
              <a:rPr lang="en-US" altLang="zh-CN" sz="700" dirty="0"/>
              <a:t>+</a:t>
            </a:r>
            <a:r>
              <a:rPr lang="zh-CN" altLang="en-US" sz="700" dirty="0"/>
              <a:t>外键约束 </a:t>
            </a:r>
            <a:r>
              <a:rPr lang="en-US" altLang="zh-CN" sz="700" dirty="0"/>
              <a:t>); </a:t>
            </a:r>
            <a:endParaRPr lang="zh-CN" altLang="en-US" sz="7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占位符 8" descr="三个男人划船的俯视图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heme/theme1.xml><?xml version="1.0" encoding="utf-8"?>
<a:theme xmlns:a="http://schemas.openxmlformats.org/drawingml/2006/main" name="Office 主题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420_TF67328976" id="{0099F08C-E722-42D3-9A7C-80DCF66B9395}" vid="{24A59E84-32B8-4631-B8BE-277BF68434B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极简主义演示文稿</Template>
  <TotalTime>0</TotalTime>
  <Words>608</Words>
  <Application>Microsoft Office PowerPoint</Application>
  <PresentationFormat>宽屏</PresentationFormat>
  <Paragraphs>161</Paragraphs>
  <Slides>14</Slides>
  <Notes>14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Microsoft YaHei UI</vt:lpstr>
      <vt:lpstr>Arial</vt:lpstr>
      <vt:lpstr>Corbel</vt:lpstr>
      <vt:lpstr>Droid Serif</vt:lpstr>
      <vt:lpstr>Times New Roman</vt:lpstr>
      <vt:lpstr>Office 主题</vt:lpstr>
      <vt:lpstr>独立音乐    数 据 库  </vt:lpstr>
      <vt:lpstr>Ⅰ.成员及分工情况</vt:lpstr>
      <vt:lpstr>任务分配及占比</vt:lpstr>
      <vt:lpstr>Ⅱ.作品整体架构</vt:lpstr>
      <vt:lpstr>Music Database</vt:lpstr>
      <vt:lpstr>工具 &amp; 技术</vt:lpstr>
      <vt:lpstr>图像幻灯片</vt:lpstr>
      <vt:lpstr>E-R图</vt:lpstr>
      <vt:lpstr>创建 &amp; 约束</vt:lpstr>
      <vt:lpstr>创建触发器</vt:lpstr>
      <vt:lpstr>分页SHOW</vt:lpstr>
      <vt:lpstr>DIfference</vt:lpstr>
      <vt:lpstr>谢谢！</vt:lpstr>
      <vt:lpstr>自定义此模板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2019-06-06T08:40:06Z</dcterms:created>
  <dcterms:modified xsi:type="dcterms:W3CDTF">2019-06-08T07:26:39Z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